
<file path=[Content_Types].xml><?xml version="1.0" encoding="utf-8"?>
<Types xmlns="http://schemas.openxmlformats.org/package/2006/content-types">
  <Default ContentType="application/x-fontdata" Extension="fntdata"/>
  <Default ContentType="image/jpeg" Extension="jpe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8"/>
    <p:sldId id="257" r:id="rId29"/>
    <p:sldId id="258" r:id="rId30"/>
    <p:sldId id="259" r:id="rId31"/>
    <p:sldId id="260" r:id="rId32"/>
    <p:sldId id="261" r:id="rId33"/>
    <p:sldId id="262" r:id="rId34"/>
    <p:sldId id="263" r:id="rId35"/>
    <p:sldId id="264" r:id="rId36"/>
    <p:sldId id="265" r:id="rId3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Fira Sans" charset="1" panose="020B0503050000020004"/>
      <p:regular r:id="rId10"/>
    </p:embeddedFont>
    <p:embeddedFont>
      <p:font typeface="Fira Sans Bold" charset="1" panose="020B0803050000020004"/>
      <p:regular r:id="rId11"/>
    </p:embeddedFont>
    <p:embeddedFont>
      <p:font typeface="Fira Sans Italics" charset="1" panose="020B0503050000020004"/>
      <p:regular r:id="rId12"/>
    </p:embeddedFont>
    <p:embeddedFont>
      <p:font typeface="Fira Sans Bold Italics" charset="1" panose="020B0803050000020004"/>
      <p:regular r:id="rId13"/>
    </p:embeddedFont>
    <p:embeddedFont>
      <p:font typeface="Fira Sans Thin" charset="1" panose="020B0303050000020004"/>
      <p:regular r:id="rId14"/>
    </p:embeddedFont>
    <p:embeddedFont>
      <p:font typeface="Fira Sans Thin Italics" charset="1" panose="020B0303050000020004"/>
      <p:regular r:id="rId15"/>
    </p:embeddedFont>
    <p:embeddedFont>
      <p:font typeface="Fira Sans Extra-Light" charset="1" panose="020B0403050000020004"/>
      <p:regular r:id="rId16"/>
    </p:embeddedFont>
    <p:embeddedFont>
      <p:font typeface="Fira Sans Extra-Light Italics" charset="1" panose="020B0403050000020004"/>
      <p:regular r:id="rId17"/>
    </p:embeddedFont>
    <p:embeddedFont>
      <p:font typeface="Fira Sans Light" charset="1" panose="020B0403050000020004"/>
      <p:regular r:id="rId18"/>
    </p:embeddedFont>
    <p:embeddedFont>
      <p:font typeface="Fira Sans Light Italics" charset="1" panose="020B0403050000020004"/>
      <p:regular r:id="rId19"/>
    </p:embeddedFont>
    <p:embeddedFont>
      <p:font typeface="Fira Sans Medium" charset="1" panose="020B0603050000020004"/>
      <p:regular r:id="rId20"/>
    </p:embeddedFont>
    <p:embeddedFont>
      <p:font typeface="Fira Sans Medium Italics" charset="1" panose="020B0603050000020004"/>
      <p:regular r:id="rId21"/>
    </p:embeddedFont>
    <p:embeddedFont>
      <p:font typeface="Fira Sans Semi-Bold" charset="1" panose="020B0603050000020004"/>
      <p:regular r:id="rId22"/>
    </p:embeddedFont>
    <p:embeddedFont>
      <p:font typeface="Fira Sans Semi-Bold Italics" charset="1" panose="020B0703050000020004"/>
      <p:regular r:id="rId23"/>
    </p:embeddedFont>
    <p:embeddedFont>
      <p:font typeface="Fira Sans Ultra-Bold" charset="1" panose="020B0903050000020004"/>
      <p:regular r:id="rId24"/>
    </p:embeddedFont>
    <p:embeddedFont>
      <p:font typeface="Fira Sans Ultra-Bold Italics" charset="1" panose="020B0903050000020004"/>
      <p:regular r:id="rId25"/>
    </p:embeddedFont>
    <p:embeddedFont>
      <p:font typeface="Fira Sans Heavy" charset="1" panose="020B0A03050000020004"/>
      <p:regular r:id="rId26"/>
    </p:embeddedFont>
    <p:embeddedFont>
      <p:font typeface="Fira Sans Heavy Italics" charset="1" panose="020B0A03050000020004"/>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slides/slide1.xml" Type="http://schemas.openxmlformats.org/officeDocument/2006/relationships/slide"/><Relationship Id="rId29" Target="slides/slide2.xml" Type="http://schemas.openxmlformats.org/officeDocument/2006/relationships/slide"/><Relationship Id="rId3" Target="viewProps.xml" Type="http://schemas.openxmlformats.org/officeDocument/2006/relationships/viewProps"/><Relationship Id="rId30" Target="slides/slide3.xml" Type="http://schemas.openxmlformats.org/officeDocument/2006/relationships/slide"/><Relationship Id="rId31" Target="slides/slide4.xml" Type="http://schemas.openxmlformats.org/officeDocument/2006/relationships/slide"/><Relationship Id="rId32" Target="slides/slide5.xml" Type="http://schemas.openxmlformats.org/officeDocument/2006/relationships/slide"/><Relationship Id="rId33" Target="slides/slide6.xml" Type="http://schemas.openxmlformats.org/officeDocument/2006/relationships/slide"/><Relationship Id="rId34" Target="slides/slide7.xml" Type="http://schemas.openxmlformats.org/officeDocument/2006/relationships/slide"/><Relationship Id="rId35" Target="slides/slide8.xml" Type="http://schemas.openxmlformats.org/officeDocument/2006/relationships/slide"/><Relationship Id="rId36" Target="slides/slide9.xml" Type="http://schemas.openxmlformats.org/officeDocument/2006/relationships/slide"/><Relationship Id="rId37" Target="slides/slide10.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028700" y="3236453"/>
            <a:ext cx="10202605" cy="4501490"/>
            <a:chOff x="0" y="0"/>
            <a:chExt cx="13603473" cy="6001986"/>
          </a:xfrm>
        </p:grpSpPr>
        <p:sp>
          <p:nvSpPr>
            <p:cNvPr name="TextBox 3" id="3"/>
            <p:cNvSpPr txBox="true"/>
            <p:nvPr/>
          </p:nvSpPr>
          <p:spPr>
            <a:xfrm rot="0">
              <a:off x="0" y="0"/>
              <a:ext cx="13603473" cy="4876800"/>
            </a:xfrm>
            <a:prstGeom prst="rect">
              <a:avLst/>
            </a:prstGeom>
          </p:spPr>
          <p:txBody>
            <a:bodyPr anchor="t" rtlCol="false" tIns="0" lIns="0" bIns="0" rIns="0">
              <a:spAutoFit/>
            </a:bodyPr>
            <a:lstStyle/>
            <a:p>
              <a:pPr>
                <a:lnSpc>
                  <a:spcPts val="14399"/>
                </a:lnSpc>
              </a:pPr>
              <a:r>
                <a:rPr lang="en-US" sz="11999">
                  <a:solidFill>
                    <a:srgbClr val="000000"/>
                  </a:solidFill>
                  <a:latin typeface="Fira Sans Bold"/>
                </a:rPr>
                <a:t>Stock Market Project</a:t>
              </a:r>
            </a:p>
          </p:txBody>
        </p:sp>
        <p:sp>
          <p:nvSpPr>
            <p:cNvPr name="TextBox 4" id="4"/>
            <p:cNvSpPr txBox="true"/>
            <p:nvPr/>
          </p:nvSpPr>
          <p:spPr>
            <a:xfrm rot="0">
              <a:off x="0" y="5196806"/>
              <a:ext cx="13603473" cy="805180"/>
            </a:xfrm>
            <a:prstGeom prst="rect">
              <a:avLst/>
            </a:prstGeom>
          </p:spPr>
          <p:txBody>
            <a:bodyPr anchor="t" rtlCol="false" tIns="0" lIns="0" bIns="0" rIns="0">
              <a:spAutoFit/>
            </a:bodyPr>
            <a:lstStyle/>
            <a:p>
              <a:pPr>
                <a:lnSpc>
                  <a:spcPts val="5039"/>
                </a:lnSpc>
              </a:pPr>
            </a:p>
          </p:txBody>
        </p:sp>
      </p:grpSp>
      <p:grpSp>
        <p:nvGrpSpPr>
          <p:cNvPr name="Group 5" id="5"/>
          <p:cNvGrpSpPr/>
          <p:nvPr/>
        </p:nvGrpSpPr>
        <p:grpSpPr>
          <a:xfrm rot="0">
            <a:off x="14328902" y="2317173"/>
            <a:ext cx="7321033" cy="6340049"/>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7" id="7"/>
          <p:cNvGrpSpPr/>
          <p:nvPr/>
        </p:nvGrpSpPr>
        <p:grpSpPr>
          <a:xfrm rot="0">
            <a:off x="12122944" y="7035126"/>
            <a:ext cx="4970154" cy="43041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0">
            <a:off x="12336342" y="5954842"/>
            <a:ext cx="2271679" cy="1967285"/>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11" id="11"/>
          <p:cNvGrpSpPr/>
          <p:nvPr/>
        </p:nvGrpSpPr>
        <p:grpSpPr>
          <a:xfrm rot="0">
            <a:off x="13737770" y="373605"/>
            <a:ext cx="3799619" cy="3290488"/>
            <a:chOff x="0" y="0"/>
            <a:chExt cx="3619627" cy="3134614"/>
          </a:xfrm>
        </p:grpSpPr>
        <p:sp>
          <p:nvSpPr>
            <p:cNvPr name="Freeform 12" id="12"/>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Tree>
  </p:cSld>
  <p:clrMapOvr>
    <a:masterClrMapping/>
  </p:clrMapOvr>
</p:sld>
</file>

<file path=ppt/slides/slide10.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291604" y="2434129"/>
            <a:ext cx="17212197" cy="7459157"/>
          </a:xfrm>
          <a:prstGeom prst="rect">
            <a:avLst/>
          </a:prstGeom>
        </p:spPr>
        <p:txBody>
          <a:bodyPr anchor="t" rtlCol="false" tIns="0" lIns="0" bIns="0" rIns="0">
            <a:spAutoFit/>
          </a:bodyPr>
          <a:lstStyle/>
          <a:p>
            <a:pPr marL="690881" indent="-345440" lvl="1">
              <a:lnSpc>
                <a:spcPts val="4480"/>
              </a:lnSpc>
              <a:buFont typeface="Arial"/>
              <a:buChar char="•"/>
            </a:pPr>
            <a:r>
              <a:rPr lang="en-US" sz="3200">
                <a:solidFill>
                  <a:srgbClr val="000000"/>
                </a:solidFill>
                <a:latin typeface="Fira Sans Bold"/>
              </a:rPr>
              <a:t>User-Friendly App or Website:</a:t>
            </a:r>
          </a:p>
          <a:p>
            <a:pPr>
              <a:lnSpc>
                <a:spcPts val="4480"/>
              </a:lnSpc>
            </a:pPr>
            <a:r>
              <a:rPr lang="en-US" sz="3200">
                <a:solidFill>
                  <a:srgbClr val="000000"/>
                </a:solidFill>
                <a:latin typeface="Fira Sans Light"/>
              </a:rPr>
              <a:t>Our next step involves the creation of an intuitive app or website, providing users with easy access to our stock price predictions. This platform will be designed for user convenience and accessibility.</a:t>
            </a:r>
          </a:p>
          <a:p>
            <a:pPr marL="690881" indent="-345440" lvl="1">
              <a:lnSpc>
                <a:spcPts val="4480"/>
              </a:lnSpc>
              <a:buFont typeface="Arial"/>
              <a:buChar char="•"/>
            </a:pPr>
            <a:r>
              <a:rPr lang="en-US" sz="3200">
                <a:solidFill>
                  <a:srgbClr val="000000"/>
                </a:solidFill>
                <a:latin typeface="Fira Sans Bold"/>
              </a:rPr>
              <a:t>Extended Prediction Horizons:</a:t>
            </a:r>
          </a:p>
          <a:p>
            <a:pPr>
              <a:lnSpc>
                <a:spcPts val="4480"/>
              </a:lnSpc>
            </a:pPr>
            <a:r>
              <a:rPr lang="en-US" sz="3200">
                <a:solidFill>
                  <a:srgbClr val="000000"/>
                </a:solidFill>
                <a:latin typeface="Fira Sans Light"/>
              </a:rPr>
              <a:t>While our initial focus has been on predicting stock prices for the next 1 and 2 weeks, we plan to extend the prediction horizons. By offering forecasts for longer time frames, we aim to provide users with opportunities for potentially greater profits.</a:t>
            </a:r>
          </a:p>
          <a:p>
            <a:pPr marL="690881" indent="-345440" lvl="1">
              <a:lnSpc>
                <a:spcPts val="4480"/>
              </a:lnSpc>
              <a:buFont typeface="Arial"/>
              <a:buChar char="•"/>
            </a:pPr>
            <a:r>
              <a:rPr lang="en-US" sz="3200">
                <a:solidFill>
                  <a:srgbClr val="000000"/>
                </a:solidFill>
                <a:latin typeface="Fira Sans Bold"/>
              </a:rPr>
              <a:t>Algorithmic Advancements:</a:t>
            </a:r>
          </a:p>
          <a:p>
            <a:pPr>
              <a:lnSpc>
                <a:spcPts val="4480"/>
              </a:lnSpc>
            </a:pPr>
            <a:r>
              <a:rPr lang="en-US" sz="3200">
                <a:solidFill>
                  <a:srgbClr val="000000"/>
                </a:solidFill>
                <a:latin typeface="Fira Sans Light"/>
              </a:rPr>
              <a:t>To continually enhance prediction accuracy, we are committed to integrating advanced algorithms as they become available in the future. This ongoing improvement ensures our users benefit from the latest in predictive technology.</a:t>
            </a:r>
          </a:p>
          <a:p>
            <a:pPr>
              <a:lnSpc>
                <a:spcPts val="5900"/>
              </a:lnSpc>
            </a:pPr>
          </a:p>
        </p:txBody>
      </p:sp>
      <p:sp>
        <p:nvSpPr>
          <p:cNvPr name="TextBox 3" id="3"/>
          <p:cNvSpPr txBox="true"/>
          <p:nvPr/>
        </p:nvSpPr>
        <p:spPr>
          <a:xfrm rot="0">
            <a:off x="291604" y="895350"/>
            <a:ext cx="5668798" cy="1178369"/>
          </a:xfrm>
          <a:prstGeom prst="rect">
            <a:avLst/>
          </a:prstGeom>
        </p:spPr>
        <p:txBody>
          <a:bodyPr anchor="t" rtlCol="false" tIns="0" lIns="0" bIns="0" rIns="0">
            <a:spAutoFit/>
          </a:bodyPr>
          <a:lstStyle/>
          <a:p>
            <a:pPr algn="ctr">
              <a:lnSpc>
                <a:spcPts val="9600"/>
              </a:lnSpc>
              <a:spcBef>
                <a:spcPct val="0"/>
              </a:spcBef>
            </a:pPr>
            <a:r>
              <a:rPr lang="en-US" sz="6857">
                <a:solidFill>
                  <a:srgbClr val="000000"/>
                </a:solidFill>
                <a:latin typeface="Fira Sans Bold"/>
              </a:rPr>
              <a:t>Future Scope</a:t>
            </a:r>
          </a:p>
        </p:txBody>
      </p:sp>
      <p:grpSp>
        <p:nvGrpSpPr>
          <p:cNvPr name="Group 4" id="4"/>
          <p:cNvGrpSpPr/>
          <p:nvPr/>
        </p:nvGrpSpPr>
        <p:grpSpPr>
          <a:xfrm rot="0">
            <a:off x="14242382" y="-669050"/>
            <a:ext cx="4201515" cy="3638531"/>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6" id="6"/>
          <p:cNvGrpSpPr/>
          <p:nvPr/>
        </p:nvGrpSpPr>
        <p:grpSpPr>
          <a:xfrm rot="0">
            <a:off x="13826231" y="-1489921"/>
            <a:ext cx="2481390" cy="2148895"/>
            <a:chOff x="0" y="0"/>
            <a:chExt cx="3619627" cy="3134614"/>
          </a:xfrm>
        </p:grpSpPr>
        <p:sp>
          <p:nvSpPr>
            <p:cNvPr name="Freeform 7" id="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2.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2527743" y="-89986"/>
            <a:ext cx="10138115" cy="8779655"/>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2505679" y="5832746"/>
            <a:ext cx="5966980" cy="5167433"/>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6" id="6"/>
          <p:cNvSpPr txBox="true"/>
          <p:nvPr/>
        </p:nvSpPr>
        <p:spPr>
          <a:xfrm rot="0">
            <a:off x="1028700" y="4081194"/>
            <a:ext cx="4460469" cy="1285875"/>
          </a:xfrm>
          <a:prstGeom prst="rect">
            <a:avLst/>
          </a:prstGeom>
        </p:spPr>
        <p:txBody>
          <a:bodyPr anchor="t" rtlCol="false" tIns="0" lIns="0" bIns="0" rIns="0">
            <a:spAutoFit/>
          </a:bodyPr>
          <a:lstStyle/>
          <a:p>
            <a:pPr algn="l" marL="0" indent="0" lvl="0">
              <a:lnSpc>
                <a:spcPts val="10199"/>
              </a:lnSpc>
              <a:spcBef>
                <a:spcPct val="0"/>
              </a:spcBef>
            </a:pPr>
            <a:r>
              <a:rPr lang="en-US" sz="8499" spc="-84">
                <a:solidFill>
                  <a:srgbClr val="F4F4F4"/>
                </a:solidFill>
                <a:latin typeface="Fira Sans Medium"/>
              </a:rPr>
              <a:t>Agenda</a:t>
            </a:r>
          </a:p>
        </p:txBody>
      </p:sp>
      <p:sp>
        <p:nvSpPr>
          <p:cNvPr name="TextBox 7" id="7"/>
          <p:cNvSpPr txBox="true"/>
          <p:nvPr/>
        </p:nvSpPr>
        <p:spPr>
          <a:xfrm rot="0">
            <a:off x="10100540" y="1490173"/>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a:rPr>
              <a:t>Objectives</a:t>
            </a:r>
          </a:p>
        </p:txBody>
      </p:sp>
      <p:sp>
        <p:nvSpPr>
          <p:cNvPr name="TextBox 8" id="8"/>
          <p:cNvSpPr txBox="true"/>
          <p:nvPr/>
        </p:nvSpPr>
        <p:spPr>
          <a:xfrm rot="0">
            <a:off x="10100540" y="2980690"/>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a:rPr>
              <a:t>Approaches Considered</a:t>
            </a:r>
          </a:p>
        </p:txBody>
      </p:sp>
      <p:sp>
        <p:nvSpPr>
          <p:cNvPr name="TextBox 9" id="9"/>
          <p:cNvSpPr txBox="true"/>
          <p:nvPr/>
        </p:nvSpPr>
        <p:spPr>
          <a:xfrm rot="0">
            <a:off x="10100540" y="3643227"/>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a:rPr>
              <a:t>Challenges</a:t>
            </a:r>
          </a:p>
        </p:txBody>
      </p:sp>
      <p:sp>
        <p:nvSpPr>
          <p:cNvPr name="TextBox 10" id="10"/>
          <p:cNvSpPr txBox="true"/>
          <p:nvPr/>
        </p:nvSpPr>
        <p:spPr>
          <a:xfrm rot="0">
            <a:off x="10100540" y="4454892"/>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a:rPr>
              <a:t>Achieved So Far</a:t>
            </a:r>
          </a:p>
        </p:txBody>
      </p:sp>
      <p:sp>
        <p:nvSpPr>
          <p:cNvPr name="TextBox 11" id="11"/>
          <p:cNvSpPr txBox="true"/>
          <p:nvPr/>
        </p:nvSpPr>
        <p:spPr>
          <a:xfrm rot="0">
            <a:off x="10100540" y="5086350"/>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a:rPr>
              <a:t>Solutions</a:t>
            </a:r>
          </a:p>
        </p:txBody>
      </p:sp>
      <p:sp>
        <p:nvSpPr>
          <p:cNvPr name="TextBox 12" id="12"/>
          <p:cNvSpPr txBox="true"/>
          <p:nvPr/>
        </p:nvSpPr>
        <p:spPr>
          <a:xfrm rot="0">
            <a:off x="10100540" y="5796280"/>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a:rPr>
              <a:t>Results</a:t>
            </a:r>
          </a:p>
        </p:txBody>
      </p:sp>
      <p:sp>
        <p:nvSpPr>
          <p:cNvPr name="TextBox 13" id="13"/>
          <p:cNvSpPr txBox="true"/>
          <p:nvPr/>
        </p:nvSpPr>
        <p:spPr>
          <a:xfrm rot="0">
            <a:off x="10100540" y="6506210"/>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a:rPr>
              <a:t>Retraining</a:t>
            </a:r>
          </a:p>
        </p:txBody>
      </p:sp>
      <p:sp>
        <p:nvSpPr>
          <p:cNvPr name="TextBox 14" id="14"/>
          <p:cNvSpPr txBox="true"/>
          <p:nvPr/>
        </p:nvSpPr>
        <p:spPr>
          <a:xfrm rot="0">
            <a:off x="10100540" y="7320915"/>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a:rPr>
              <a:t>Future Scope</a:t>
            </a:r>
          </a:p>
        </p:txBody>
      </p:sp>
      <p:sp>
        <p:nvSpPr>
          <p:cNvPr name="TextBox 15" id="15"/>
          <p:cNvSpPr txBox="true"/>
          <p:nvPr/>
        </p:nvSpPr>
        <p:spPr>
          <a:xfrm rot="0">
            <a:off x="10100540" y="2200103"/>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a:rPr>
              <a:t>Component Breakdown</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028700" y="1765741"/>
            <a:ext cx="13828707" cy="6917512"/>
            <a:chOff x="0" y="0"/>
            <a:chExt cx="18438276" cy="9223349"/>
          </a:xfrm>
        </p:grpSpPr>
        <p:sp>
          <p:nvSpPr>
            <p:cNvPr name="TextBox 3" id="3"/>
            <p:cNvSpPr txBox="true"/>
            <p:nvPr/>
          </p:nvSpPr>
          <p:spPr>
            <a:xfrm rot="0">
              <a:off x="0" y="-85725"/>
              <a:ext cx="18438276" cy="1761374"/>
            </a:xfrm>
            <a:prstGeom prst="rect">
              <a:avLst/>
            </a:prstGeom>
          </p:spPr>
          <p:txBody>
            <a:bodyPr anchor="t" rtlCol="false" tIns="0" lIns="0" bIns="0" rIns="0">
              <a:spAutoFit/>
            </a:bodyPr>
            <a:lstStyle/>
            <a:p>
              <a:pPr marL="0" indent="0" lvl="0">
                <a:lnSpc>
                  <a:spcPts val="10782"/>
                </a:lnSpc>
              </a:pPr>
              <a:r>
                <a:rPr lang="en-US" sz="8294" spc="-82">
                  <a:solidFill>
                    <a:srgbClr val="000000"/>
                  </a:solidFill>
                  <a:latin typeface="Fira Sans Bold"/>
                </a:rPr>
                <a:t>Objective</a:t>
              </a:r>
            </a:p>
          </p:txBody>
        </p:sp>
        <p:sp>
          <p:nvSpPr>
            <p:cNvPr name="TextBox 4" id="4"/>
            <p:cNvSpPr txBox="true"/>
            <p:nvPr/>
          </p:nvSpPr>
          <p:spPr>
            <a:xfrm rot="0">
              <a:off x="0" y="3571637"/>
              <a:ext cx="18438276" cy="5651712"/>
            </a:xfrm>
            <a:prstGeom prst="rect">
              <a:avLst/>
            </a:prstGeom>
          </p:spPr>
          <p:txBody>
            <a:bodyPr anchor="t" rtlCol="false" tIns="0" lIns="0" bIns="0" rIns="0">
              <a:spAutoFit/>
            </a:bodyPr>
            <a:lstStyle/>
            <a:p>
              <a:pPr algn="just" marL="0" indent="0" lvl="0">
                <a:lnSpc>
                  <a:spcPts val="5679"/>
                </a:lnSpc>
              </a:pPr>
              <a:r>
                <a:rPr lang="en-US" sz="3999" u="none">
                  <a:solidFill>
                    <a:srgbClr val="000000"/>
                  </a:solidFill>
                  <a:latin typeface="Fira Sans"/>
                </a:rPr>
                <a:t>The objective of our project "Stock Price Predictions of NSE Stocks" is to develop a predictive model using machine learning algorithms to forecast the highest and lowest stock prices for NSE-listed stocks over various time frames (1 week and 2 weeks). The project involves multiple stages, including data extraction, data storage, and prediction.</a:t>
              </a:r>
            </a:p>
          </p:txBody>
        </p:sp>
      </p:grpSp>
      <p:grpSp>
        <p:nvGrpSpPr>
          <p:cNvPr name="Group 5" id="5"/>
          <p:cNvGrpSpPr/>
          <p:nvPr/>
        </p:nvGrpSpPr>
        <p:grpSpPr>
          <a:xfrm rot="0">
            <a:off x="16799111" y="2687862"/>
            <a:ext cx="2977778" cy="2578770"/>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7" id="7"/>
          <p:cNvGrpSpPr/>
          <p:nvPr/>
        </p:nvGrpSpPr>
        <p:grpSpPr>
          <a:xfrm rot="0">
            <a:off x="13660090" y="-135282"/>
            <a:ext cx="4201515" cy="3638531"/>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0">
            <a:off x="13243939" y="-956153"/>
            <a:ext cx="2481390" cy="2148895"/>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4.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028700" y="1408553"/>
            <a:ext cx="13828707" cy="7631887"/>
            <a:chOff x="0" y="0"/>
            <a:chExt cx="18438276" cy="10175849"/>
          </a:xfrm>
        </p:grpSpPr>
        <p:sp>
          <p:nvSpPr>
            <p:cNvPr name="TextBox 3" id="3"/>
            <p:cNvSpPr txBox="true"/>
            <p:nvPr/>
          </p:nvSpPr>
          <p:spPr>
            <a:xfrm rot="0">
              <a:off x="0" y="-85725"/>
              <a:ext cx="18438276" cy="1761374"/>
            </a:xfrm>
            <a:prstGeom prst="rect">
              <a:avLst/>
            </a:prstGeom>
          </p:spPr>
          <p:txBody>
            <a:bodyPr anchor="t" rtlCol="false" tIns="0" lIns="0" bIns="0" rIns="0">
              <a:spAutoFit/>
            </a:bodyPr>
            <a:lstStyle/>
            <a:p>
              <a:pPr marL="0" indent="0" lvl="0">
                <a:lnSpc>
                  <a:spcPts val="10782"/>
                </a:lnSpc>
              </a:pPr>
              <a:r>
                <a:rPr lang="en-US" sz="8294" spc="-82">
                  <a:solidFill>
                    <a:srgbClr val="000000"/>
                  </a:solidFill>
                  <a:latin typeface="Fira Sans Bold"/>
                </a:rPr>
                <a:t>Component Breakdown</a:t>
              </a:r>
            </a:p>
          </p:txBody>
        </p:sp>
        <p:sp>
          <p:nvSpPr>
            <p:cNvPr name="TextBox 4" id="4"/>
            <p:cNvSpPr txBox="true"/>
            <p:nvPr/>
          </p:nvSpPr>
          <p:spPr>
            <a:xfrm rot="0">
              <a:off x="0" y="3571637"/>
              <a:ext cx="18438276" cy="6604212"/>
            </a:xfrm>
            <a:prstGeom prst="rect">
              <a:avLst/>
            </a:prstGeom>
          </p:spPr>
          <p:txBody>
            <a:bodyPr anchor="t" rtlCol="false" tIns="0" lIns="0" bIns="0" rIns="0">
              <a:spAutoFit/>
            </a:bodyPr>
            <a:lstStyle/>
            <a:p>
              <a:pPr algn="just" marL="863599" indent="-431800" lvl="1">
                <a:lnSpc>
                  <a:spcPts val="5679"/>
                </a:lnSpc>
                <a:buFont typeface="Arial"/>
                <a:buChar char="•"/>
              </a:pPr>
              <a:r>
                <a:rPr lang="en-US" sz="3999">
                  <a:solidFill>
                    <a:srgbClr val="000000"/>
                  </a:solidFill>
                  <a:latin typeface="Fira Sans"/>
                </a:rPr>
                <a:t>Data</a:t>
              </a:r>
              <a:r>
                <a:rPr lang="en-US" sz="3999" u="none">
                  <a:solidFill>
                    <a:srgbClr val="000000"/>
                  </a:solidFill>
                  <a:latin typeface="Fira Sans"/>
                </a:rPr>
                <a:t> Extraction using Web Scraping (Selenium)</a:t>
              </a:r>
            </a:p>
            <a:p>
              <a:pPr algn="just" marL="863599" indent="-431800" lvl="1">
                <a:lnSpc>
                  <a:spcPts val="5679"/>
                </a:lnSpc>
                <a:buFont typeface="Arial"/>
                <a:buChar char="•"/>
              </a:pPr>
              <a:r>
                <a:rPr lang="en-US" sz="3999" u="none">
                  <a:solidFill>
                    <a:srgbClr val="000000"/>
                  </a:solidFill>
                  <a:latin typeface="Fira Sans"/>
                </a:rPr>
                <a:t>Storing Data in SQL Database</a:t>
              </a:r>
            </a:p>
            <a:p>
              <a:pPr algn="just" marL="863599" indent="-431800" lvl="1">
                <a:lnSpc>
                  <a:spcPts val="5679"/>
                </a:lnSpc>
                <a:buFont typeface="Arial"/>
                <a:buChar char="•"/>
              </a:pPr>
              <a:r>
                <a:rPr lang="en-US" sz="3999" u="none">
                  <a:solidFill>
                    <a:srgbClr val="000000"/>
                  </a:solidFill>
                  <a:latin typeface="Fira Sans"/>
                </a:rPr>
                <a:t>Machine Learning Model Development</a:t>
              </a:r>
            </a:p>
            <a:p>
              <a:pPr algn="just" marL="863599" indent="-431800" lvl="1">
                <a:lnSpc>
                  <a:spcPts val="5679"/>
                </a:lnSpc>
                <a:buFont typeface="Arial"/>
                <a:buChar char="•"/>
              </a:pPr>
              <a:r>
                <a:rPr lang="en-US" sz="3999" u="none">
                  <a:solidFill>
                    <a:srgbClr val="000000"/>
                  </a:solidFill>
                  <a:latin typeface="Fira Sans"/>
                </a:rPr>
                <a:t>Predicting Stock Prices</a:t>
              </a:r>
            </a:p>
            <a:p>
              <a:pPr algn="just" marL="863599" indent="-431800" lvl="1">
                <a:lnSpc>
                  <a:spcPts val="5679"/>
                </a:lnSpc>
                <a:buFont typeface="Arial"/>
                <a:buChar char="•"/>
              </a:pPr>
              <a:r>
                <a:rPr lang="en-US" sz="3999" u="none">
                  <a:solidFill>
                    <a:srgbClr val="000000"/>
                  </a:solidFill>
                  <a:latin typeface="Fira Sans"/>
                </a:rPr>
                <a:t>Evaluation and Optimization</a:t>
              </a:r>
            </a:p>
            <a:p>
              <a:pPr algn="just" marL="863599" indent="-431800" lvl="1">
                <a:lnSpc>
                  <a:spcPts val="5679"/>
                </a:lnSpc>
                <a:buFont typeface="Arial"/>
                <a:buChar char="•"/>
              </a:pPr>
              <a:r>
                <a:rPr lang="en-US" sz="3999" u="none">
                  <a:solidFill>
                    <a:srgbClr val="000000"/>
                  </a:solidFill>
                  <a:latin typeface="Fira Sans"/>
                </a:rPr>
                <a:t>Project Output</a:t>
              </a:r>
            </a:p>
            <a:p>
              <a:pPr algn="just" marL="0" indent="0" lvl="0">
                <a:lnSpc>
                  <a:spcPts val="5679"/>
                </a:lnSpc>
              </a:pPr>
            </a:p>
          </p:txBody>
        </p:sp>
      </p:grpSp>
      <p:grpSp>
        <p:nvGrpSpPr>
          <p:cNvPr name="Group 5" id="5"/>
          <p:cNvGrpSpPr/>
          <p:nvPr/>
        </p:nvGrpSpPr>
        <p:grpSpPr>
          <a:xfrm rot="0">
            <a:off x="16799111" y="2687862"/>
            <a:ext cx="2977778" cy="2578770"/>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7" id="7"/>
          <p:cNvGrpSpPr/>
          <p:nvPr/>
        </p:nvGrpSpPr>
        <p:grpSpPr>
          <a:xfrm rot="0">
            <a:off x="13660090" y="-135282"/>
            <a:ext cx="4201515" cy="3638531"/>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0">
            <a:off x="13243939" y="-956153"/>
            <a:ext cx="2481390" cy="2148895"/>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5.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514533" y="1219154"/>
            <a:ext cx="5282637" cy="2228850"/>
          </a:xfrm>
          <a:prstGeom prst="rect">
            <a:avLst/>
          </a:prstGeom>
        </p:spPr>
        <p:txBody>
          <a:bodyPr anchor="t" rtlCol="false" tIns="0" lIns="0" bIns="0" rIns="0">
            <a:spAutoFit/>
          </a:bodyPr>
          <a:lstStyle/>
          <a:p>
            <a:pPr>
              <a:lnSpc>
                <a:spcPts val="9223"/>
              </a:lnSpc>
            </a:pPr>
            <a:r>
              <a:rPr lang="en-US" sz="7686" spc="-76">
                <a:solidFill>
                  <a:srgbClr val="000000"/>
                </a:solidFill>
                <a:latin typeface="Fira Sans Medium"/>
              </a:rPr>
              <a:t>Approach</a:t>
            </a:r>
          </a:p>
          <a:p>
            <a:pPr>
              <a:lnSpc>
                <a:spcPts val="8383"/>
              </a:lnSpc>
              <a:spcBef>
                <a:spcPct val="0"/>
              </a:spcBef>
            </a:pPr>
          </a:p>
        </p:txBody>
      </p:sp>
      <p:sp>
        <p:nvSpPr>
          <p:cNvPr name="TextBox 3" id="3"/>
          <p:cNvSpPr txBox="true"/>
          <p:nvPr/>
        </p:nvSpPr>
        <p:spPr>
          <a:xfrm rot="0">
            <a:off x="1029067" y="8937707"/>
            <a:ext cx="5231327" cy="290157"/>
          </a:xfrm>
          <a:prstGeom prst="rect">
            <a:avLst/>
          </a:prstGeom>
        </p:spPr>
        <p:txBody>
          <a:bodyPr anchor="t" rtlCol="false" tIns="0" lIns="0" bIns="0" rIns="0">
            <a:spAutoFit/>
          </a:bodyPr>
          <a:lstStyle/>
          <a:p>
            <a:pPr>
              <a:lnSpc>
                <a:spcPts val="2380"/>
              </a:lnSpc>
              <a:spcBef>
                <a:spcPct val="0"/>
              </a:spcBef>
            </a:pPr>
            <a:r>
              <a:rPr lang="en-US" sz="1700">
                <a:solidFill>
                  <a:srgbClr val="F4F4F4"/>
                </a:solidFill>
                <a:latin typeface="Fira Sans"/>
              </a:rPr>
              <a:t>Back to Agenda Page</a:t>
            </a:r>
          </a:p>
        </p:txBody>
      </p:sp>
      <p:sp>
        <p:nvSpPr>
          <p:cNvPr name="TextBox 4" id="4"/>
          <p:cNvSpPr txBox="true"/>
          <p:nvPr/>
        </p:nvSpPr>
        <p:spPr>
          <a:xfrm rot="0">
            <a:off x="514533" y="3524204"/>
            <a:ext cx="17258933" cy="5314299"/>
          </a:xfrm>
          <a:prstGeom prst="rect">
            <a:avLst/>
          </a:prstGeom>
        </p:spPr>
        <p:txBody>
          <a:bodyPr anchor="t" rtlCol="false" tIns="0" lIns="0" bIns="0" rIns="0">
            <a:spAutoFit/>
          </a:bodyPr>
          <a:lstStyle/>
          <a:p>
            <a:pPr algn="just" marL="653233" indent="-326616" lvl="1">
              <a:lnSpc>
                <a:spcPts val="4235"/>
              </a:lnSpc>
              <a:buFont typeface="Arial"/>
              <a:buChar char="•"/>
            </a:pPr>
            <a:r>
              <a:rPr lang="en-US" sz="3025">
                <a:solidFill>
                  <a:srgbClr val="000000"/>
                </a:solidFill>
                <a:latin typeface="Fira Sans Bold"/>
              </a:rPr>
              <a:t>Data Source and Validation:</a:t>
            </a:r>
          </a:p>
          <a:p>
            <a:pPr algn="just">
              <a:lnSpc>
                <a:spcPts val="4235"/>
              </a:lnSpc>
            </a:pPr>
            <a:r>
              <a:rPr lang="en-US" sz="3025">
                <a:solidFill>
                  <a:srgbClr val="000000"/>
                </a:solidFill>
                <a:latin typeface="Fira Sans"/>
              </a:rPr>
              <a:t>Initially, we obtained a dataset from a Bhavcopy, available on Kaggle, covering the period from June 2019 to February 2023. However, we identified a crucial issue—this dataset lacked price adjustments. To address this, we conducted validation and cross-checked the data's validity.</a:t>
            </a:r>
          </a:p>
          <a:p>
            <a:pPr algn="just">
              <a:lnSpc>
                <a:spcPts val="4235"/>
              </a:lnSpc>
            </a:pPr>
          </a:p>
          <a:p>
            <a:pPr algn="just" marL="653233" indent="-326616" lvl="1">
              <a:lnSpc>
                <a:spcPts val="4235"/>
              </a:lnSpc>
              <a:buFont typeface="Arial"/>
              <a:buChar char="•"/>
            </a:pPr>
            <a:r>
              <a:rPr lang="en-US" sz="3025">
                <a:solidFill>
                  <a:srgbClr val="000000"/>
                </a:solidFill>
                <a:latin typeface="Fira Sans Bold"/>
              </a:rPr>
              <a:t>Web Scraping for Accurate Data:</a:t>
            </a:r>
          </a:p>
          <a:p>
            <a:pPr algn="just">
              <a:lnSpc>
                <a:spcPts val="4235"/>
              </a:lnSpc>
            </a:pPr>
            <a:r>
              <a:rPr lang="en-US" sz="3025">
                <a:solidFill>
                  <a:srgbClr val="000000"/>
                </a:solidFill>
                <a:latin typeface="Fira Sans"/>
              </a:rPr>
              <a:t>To ensure the accuracy of our data, we turned to the Moneycontrol website and performed web scraping using Selenium. This process allowed us to gather accurate and up-to-date information. Subsequently, we stored this data in an SQL database.</a:t>
            </a:r>
          </a:p>
          <a:p>
            <a:pPr algn="just">
              <a:lnSpc>
                <a:spcPts val="4235"/>
              </a:lnSpc>
            </a:pPr>
          </a:p>
        </p:txBody>
      </p:sp>
      <p:grpSp>
        <p:nvGrpSpPr>
          <p:cNvPr name="Group 5" id="5"/>
          <p:cNvGrpSpPr/>
          <p:nvPr/>
        </p:nvGrpSpPr>
        <p:grpSpPr>
          <a:xfrm rot="0">
            <a:off x="16653538" y="8219640"/>
            <a:ext cx="2977778" cy="2578770"/>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7" id="7"/>
          <p:cNvGrpSpPr/>
          <p:nvPr/>
        </p:nvGrpSpPr>
        <p:grpSpPr>
          <a:xfrm rot="0">
            <a:off x="13660090" y="-135282"/>
            <a:ext cx="4201515" cy="3638531"/>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0">
            <a:off x="13243939" y="-956153"/>
            <a:ext cx="2481390" cy="2148895"/>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6.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514533" y="1219154"/>
            <a:ext cx="5282637" cy="2228850"/>
          </a:xfrm>
          <a:prstGeom prst="rect">
            <a:avLst/>
          </a:prstGeom>
        </p:spPr>
        <p:txBody>
          <a:bodyPr anchor="t" rtlCol="false" tIns="0" lIns="0" bIns="0" rIns="0">
            <a:spAutoFit/>
          </a:bodyPr>
          <a:lstStyle/>
          <a:p>
            <a:pPr>
              <a:lnSpc>
                <a:spcPts val="9223"/>
              </a:lnSpc>
            </a:pPr>
            <a:r>
              <a:rPr lang="en-US" sz="7686" spc="-76">
                <a:solidFill>
                  <a:srgbClr val="000000"/>
                </a:solidFill>
                <a:latin typeface="Fira Sans Medium"/>
              </a:rPr>
              <a:t>Approach</a:t>
            </a:r>
          </a:p>
          <a:p>
            <a:pPr>
              <a:lnSpc>
                <a:spcPts val="8383"/>
              </a:lnSpc>
              <a:spcBef>
                <a:spcPct val="0"/>
              </a:spcBef>
            </a:pPr>
          </a:p>
        </p:txBody>
      </p:sp>
      <p:sp>
        <p:nvSpPr>
          <p:cNvPr name="TextBox 3" id="3"/>
          <p:cNvSpPr txBox="true"/>
          <p:nvPr/>
        </p:nvSpPr>
        <p:spPr>
          <a:xfrm rot="0">
            <a:off x="1029067" y="8937707"/>
            <a:ext cx="5231327" cy="290157"/>
          </a:xfrm>
          <a:prstGeom prst="rect">
            <a:avLst/>
          </a:prstGeom>
        </p:spPr>
        <p:txBody>
          <a:bodyPr anchor="t" rtlCol="false" tIns="0" lIns="0" bIns="0" rIns="0">
            <a:spAutoFit/>
          </a:bodyPr>
          <a:lstStyle/>
          <a:p>
            <a:pPr>
              <a:lnSpc>
                <a:spcPts val="2380"/>
              </a:lnSpc>
              <a:spcBef>
                <a:spcPct val="0"/>
              </a:spcBef>
            </a:pPr>
            <a:r>
              <a:rPr lang="en-US" sz="1700">
                <a:solidFill>
                  <a:srgbClr val="F4F4F4"/>
                </a:solidFill>
                <a:latin typeface="Fira Sans"/>
              </a:rPr>
              <a:t>Back to Agenda Page</a:t>
            </a:r>
          </a:p>
        </p:txBody>
      </p:sp>
      <p:sp>
        <p:nvSpPr>
          <p:cNvPr name="TextBox 4" id="4"/>
          <p:cNvSpPr txBox="true"/>
          <p:nvPr/>
        </p:nvSpPr>
        <p:spPr>
          <a:xfrm rot="0">
            <a:off x="514533" y="4087203"/>
            <a:ext cx="17258933" cy="4247499"/>
          </a:xfrm>
          <a:prstGeom prst="rect">
            <a:avLst/>
          </a:prstGeom>
        </p:spPr>
        <p:txBody>
          <a:bodyPr anchor="t" rtlCol="false" tIns="0" lIns="0" bIns="0" rIns="0">
            <a:spAutoFit/>
          </a:bodyPr>
          <a:lstStyle/>
          <a:p>
            <a:pPr algn="just" marL="653233" indent="-326616" lvl="1">
              <a:lnSpc>
                <a:spcPts val="4235"/>
              </a:lnSpc>
              <a:buFont typeface="Arial"/>
              <a:buChar char="•"/>
            </a:pPr>
            <a:r>
              <a:rPr lang="en-US" sz="3025">
                <a:solidFill>
                  <a:srgbClr val="000000"/>
                </a:solidFill>
                <a:latin typeface="Fira Sans Bold"/>
              </a:rPr>
              <a:t>Machine Learning Algorithms:</a:t>
            </a:r>
          </a:p>
          <a:p>
            <a:pPr algn="just">
              <a:lnSpc>
                <a:spcPts val="4235"/>
              </a:lnSpc>
            </a:pPr>
            <a:r>
              <a:rPr lang="en-US" sz="3025">
                <a:solidFill>
                  <a:srgbClr val="000000"/>
                </a:solidFill>
                <a:latin typeface="Fira Sans"/>
              </a:rPr>
              <a:t>We applied various Machine Learning algorithms, including:</a:t>
            </a:r>
          </a:p>
          <a:p>
            <a:pPr algn="just">
              <a:lnSpc>
                <a:spcPts val="4235"/>
              </a:lnSpc>
            </a:pPr>
            <a:r>
              <a:rPr lang="en-US" sz="3025">
                <a:solidFill>
                  <a:srgbClr val="000000"/>
                </a:solidFill>
                <a:latin typeface="Fira Sans"/>
              </a:rPr>
              <a:t>     - Linear Regression</a:t>
            </a:r>
          </a:p>
          <a:p>
            <a:pPr algn="just">
              <a:lnSpc>
                <a:spcPts val="4235"/>
              </a:lnSpc>
            </a:pPr>
            <a:r>
              <a:rPr lang="en-US" sz="3025">
                <a:solidFill>
                  <a:srgbClr val="000000"/>
                </a:solidFill>
                <a:latin typeface="Fira Sans"/>
              </a:rPr>
              <a:t>     - Long Short-Term Memory (LSTM)</a:t>
            </a:r>
          </a:p>
          <a:p>
            <a:pPr algn="just">
              <a:lnSpc>
                <a:spcPts val="4235"/>
              </a:lnSpc>
            </a:pPr>
            <a:r>
              <a:rPr lang="en-US" sz="3025">
                <a:solidFill>
                  <a:srgbClr val="000000"/>
                </a:solidFill>
                <a:latin typeface="Fira Sans"/>
              </a:rPr>
              <a:t>     - Autoregressive Integrated Moving Average (ARIMA)</a:t>
            </a:r>
          </a:p>
          <a:p>
            <a:pPr algn="just">
              <a:lnSpc>
                <a:spcPts val="4235"/>
              </a:lnSpc>
            </a:pPr>
            <a:r>
              <a:rPr lang="en-US" sz="3025">
                <a:solidFill>
                  <a:srgbClr val="000000"/>
                </a:solidFill>
                <a:latin typeface="Fira Sans"/>
              </a:rPr>
              <a:t>     - Autoregressive Moving Average (ARMA)</a:t>
            </a:r>
          </a:p>
          <a:p>
            <a:pPr algn="just">
              <a:lnSpc>
                <a:spcPts val="4235"/>
              </a:lnSpc>
            </a:pPr>
            <a:r>
              <a:rPr lang="en-US" sz="3025">
                <a:solidFill>
                  <a:srgbClr val="000000"/>
                </a:solidFill>
                <a:latin typeface="Fira Sans"/>
              </a:rPr>
              <a:t>     - Stochastic Gradient Descent</a:t>
            </a:r>
          </a:p>
          <a:p>
            <a:pPr algn="just">
              <a:lnSpc>
                <a:spcPts val="4235"/>
              </a:lnSpc>
            </a:pPr>
            <a:r>
              <a:rPr lang="en-US" sz="3025">
                <a:solidFill>
                  <a:srgbClr val="000000"/>
                </a:solidFill>
                <a:latin typeface="Fira Sans"/>
              </a:rPr>
              <a:t>     - Gradient Boosting Regressor</a:t>
            </a:r>
          </a:p>
        </p:txBody>
      </p:sp>
      <p:grpSp>
        <p:nvGrpSpPr>
          <p:cNvPr name="Group 5" id="5"/>
          <p:cNvGrpSpPr/>
          <p:nvPr/>
        </p:nvGrpSpPr>
        <p:grpSpPr>
          <a:xfrm rot="0">
            <a:off x="16799111" y="2687862"/>
            <a:ext cx="2977778" cy="2578770"/>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7" id="7"/>
          <p:cNvGrpSpPr/>
          <p:nvPr/>
        </p:nvGrpSpPr>
        <p:grpSpPr>
          <a:xfrm rot="0">
            <a:off x="13660090" y="-135282"/>
            <a:ext cx="4201515" cy="3638531"/>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0">
            <a:off x="13243939" y="-956153"/>
            <a:ext cx="2481390" cy="2148895"/>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7.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514533" y="1219154"/>
            <a:ext cx="5282637" cy="2228850"/>
          </a:xfrm>
          <a:prstGeom prst="rect">
            <a:avLst/>
          </a:prstGeom>
        </p:spPr>
        <p:txBody>
          <a:bodyPr anchor="t" rtlCol="false" tIns="0" lIns="0" bIns="0" rIns="0">
            <a:spAutoFit/>
          </a:bodyPr>
          <a:lstStyle/>
          <a:p>
            <a:pPr>
              <a:lnSpc>
                <a:spcPts val="9223"/>
              </a:lnSpc>
            </a:pPr>
            <a:r>
              <a:rPr lang="en-US" sz="7686" spc="-76">
                <a:solidFill>
                  <a:srgbClr val="000000"/>
                </a:solidFill>
                <a:latin typeface="Fira Sans Medium"/>
              </a:rPr>
              <a:t>Approach</a:t>
            </a:r>
          </a:p>
          <a:p>
            <a:pPr>
              <a:lnSpc>
                <a:spcPts val="8383"/>
              </a:lnSpc>
              <a:spcBef>
                <a:spcPct val="0"/>
              </a:spcBef>
            </a:pPr>
          </a:p>
        </p:txBody>
      </p:sp>
      <p:sp>
        <p:nvSpPr>
          <p:cNvPr name="TextBox 3" id="3"/>
          <p:cNvSpPr txBox="true"/>
          <p:nvPr/>
        </p:nvSpPr>
        <p:spPr>
          <a:xfrm rot="0">
            <a:off x="1029067" y="8937707"/>
            <a:ext cx="5231327" cy="290157"/>
          </a:xfrm>
          <a:prstGeom prst="rect">
            <a:avLst/>
          </a:prstGeom>
        </p:spPr>
        <p:txBody>
          <a:bodyPr anchor="t" rtlCol="false" tIns="0" lIns="0" bIns="0" rIns="0">
            <a:spAutoFit/>
          </a:bodyPr>
          <a:lstStyle/>
          <a:p>
            <a:pPr>
              <a:lnSpc>
                <a:spcPts val="2380"/>
              </a:lnSpc>
              <a:spcBef>
                <a:spcPct val="0"/>
              </a:spcBef>
            </a:pPr>
            <a:r>
              <a:rPr lang="en-US" sz="1700">
                <a:solidFill>
                  <a:srgbClr val="F4F4F4"/>
                </a:solidFill>
                <a:latin typeface="Fira Sans"/>
              </a:rPr>
              <a:t>Back to Agenda Page</a:t>
            </a:r>
          </a:p>
        </p:txBody>
      </p:sp>
      <p:sp>
        <p:nvSpPr>
          <p:cNvPr name="TextBox 4" id="4"/>
          <p:cNvSpPr txBox="true"/>
          <p:nvPr/>
        </p:nvSpPr>
        <p:spPr>
          <a:xfrm rot="0">
            <a:off x="514533" y="3128108"/>
            <a:ext cx="17258933" cy="5847699"/>
          </a:xfrm>
          <a:prstGeom prst="rect">
            <a:avLst/>
          </a:prstGeom>
        </p:spPr>
        <p:txBody>
          <a:bodyPr anchor="t" rtlCol="false" tIns="0" lIns="0" bIns="0" rIns="0">
            <a:spAutoFit/>
          </a:bodyPr>
          <a:lstStyle/>
          <a:p>
            <a:pPr algn="just">
              <a:lnSpc>
                <a:spcPts val="4235"/>
              </a:lnSpc>
            </a:pPr>
          </a:p>
          <a:p>
            <a:pPr algn="just" marL="653233" indent="-326616" lvl="1">
              <a:lnSpc>
                <a:spcPts val="4235"/>
              </a:lnSpc>
              <a:buFont typeface="Arial"/>
              <a:buChar char="•"/>
            </a:pPr>
            <a:r>
              <a:rPr lang="en-US" sz="3025">
                <a:solidFill>
                  <a:srgbClr val="000000"/>
                </a:solidFill>
                <a:latin typeface="Fira Sans Bold"/>
              </a:rPr>
              <a:t>Algorithm Evaluation:</a:t>
            </a:r>
          </a:p>
          <a:p>
            <a:pPr algn="just">
              <a:lnSpc>
                <a:spcPts val="4235"/>
              </a:lnSpc>
            </a:pPr>
            <a:r>
              <a:rPr lang="en-US" sz="3025">
                <a:solidFill>
                  <a:srgbClr val="000000"/>
                </a:solidFill>
                <a:latin typeface="Fira Sans"/>
              </a:rPr>
              <a:t>After rigorous testing, the Gradient Boosting Regressor emerged as the top-performing algorithm. It not only yielded the lowest Root Mean Square Error (RMSE) during training but also provided predictions that closely matched actual stock prices.</a:t>
            </a:r>
          </a:p>
          <a:p>
            <a:pPr algn="just">
              <a:lnSpc>
                <a:spcPts val="4235"/>
              </a:lnSpc>
            </a:pPr>
          </a:p>
          <a:p>
            <a:pPr algn="just" marL="653233" indent="-326616" lvl="1">
              <a:lnSpc>
                <a:spcPts val="4235"/>
              </a:lnSpc>
              <a:buFont typeface="Arial"/>
              <a:buChar char="•"/>
            </a:pPr>
            <a:r>
              <a:rPr lang="en-US" sz="3025">
                <a:solidFill>
                  <a:srgbClr val="000000"/>
                </a:solidFill>
                <a:latin typeface="Fira Sans Bold"/>
              </a:rPr>
              <a:t>Automated Daily Updates:</a:t>
            </a:r>
          </a:p>
          <a:p>
            <a:pPr algn="just">
              <a:lnSpc>
                <a:spcPts val="4235"/>
              </a:lnSpc>
            </a:pPr>
            <a:r>
              <a:rPr lang="en-US" sz="3025">
                <a:solidFill>
                  <a:srgbClr val="000000"/>
                </a:solidFill>
                <a:latin typeface="Fira Sans"/>
              </a:rPr>
              <a:t>To maintain real-time accuracy, we implemented a scheduled task using Windows Task Scheduler. Every day at 8:00 PM, our 'prediction_code.py' script conducts web scraping for the current day's data, appends it to the dataset, and generates stock price predictions for the upcoming 1 and 2 weeks. The predicted values are then automatically sent to our clients via email.</a:t>
            </a:r>
          </a:p>
        </p:txBody>
      </p:sp>
      <p:grpSp>
        <p:nvGrpSpPr>
          <p:cNvPr name="Group 5" id="5"/>
          <p:cNvGrpSpPr/>
          <p:nvPr/>
        </p:nvGrpSpPr>
        <p:grpSpPr>
          <a:xfrm rot="0">
            <a:off x="13660090" y="-135282"/>
            <a:ext cx="4201515" cy="3638531"/>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7" id="7"/>
          <p:cNvGrpSpPr/>
          <p:nvPr/>
        </p:nvGrpSpPr>
        <p:grpSpPr>
          <a:xfrm rot="0">
            <a:off x="13243939" y="-956153"/>
            <a:ext cx="2481390" cy="2148895"/>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028700" y="942975"/>
            <a:ext cx="6254251" cy="1175885"/>
          </a:xfrm>
          <a:prstGeom prst="rect">
            <a:avLst/>
          </a:prstGeom>
        </p:spPr>
        <p:txBody>
          <a:bodyPr anchor="t" rtlCol="false" tIns="0" lIns="0" bIns="0" rIns="0">
            <a:spAutoFit/>
          </a:bodyPr>
          <a:lstStyle/>
          <a:p>
            <a:pPr marL="0" indent="0" lvl="0">
              <a:lnSpc>
                <a:spcPts val="9308"/>
              </a:lnSpc>
              <a:spcBef>
                <a:spcPct val="0"/>
              </a:spcBef>
            </a:pPr>
            <a:r>
              <a:rPr lang="en-US" sz="7160" spc="-71">
                <a:solidFill>
                  <a:srgbClr val="000000"/>
                </a:solidFill>
                <a:latin typeface="Fira Sans Medium"/>
              </a:rPr>
              <a:t>Challenges</a:t>
            </a:r>
          </a:p>
        </p:txBody>
      </p:sp>
      <p:sp>
        <p:nvSpPr>
          <p:cNvPr name="TextBox 3" id="3"/>
          <p:cNvSpPr txBox="true"/>
          <p:nvPr/>
        </p:nvSpPr>
        <p:spPr>
          <a:xfrm rot="0">
            <a:off x="15372444" y="1146232"/>
            <a:ext cx="2037457" cy="290158"/>
          </a:xfrm>
          <a:prstGeom prst="rect">
            <a:avLst/>
          </a:prstGeom>
        </p:spPr>
        <p:txBody>
          <a:bodyPr anchor="t" rtlCol="false" tIns="0" lIns="0" bIns="0" rIns="0">
            <a:spAutoFit/>
          </a:bodyPr>
          <a:lstStyle/>
          <a:p>
            <a:pPr algn="r">
              <a:lnSpc>
                <a:spcPts val="2380"/>
              </a:lnSpc>
              <a:spcBef>
                <a:spcPct val="0"/>
              </a:spcBef>
            </a:pPr>
            <a:r>
              <a:rPr lang="en-US" sz="1700">
                <a:solidFill>
                  <a:srgbClr val="F4F4F4"/>
                </a:solidFill>
                <a:latin typeface="Fira Sans"/>
              </a:rPr>
              <a:t>Back to Agenda Page</a:t>
            </a:r>
          </a:p>
        </p:txBody>
      </p:sp>
      <p:sp>
        <p:nvSpPr>
          <p:cNvPr name="TextBox 4" id="4"/>
          <p:cNvSpPr txBox="true"/>
          <p:nvPr/>
        </p:nvSpPr>
        <p:spPr>
          <a:xfrm rot="0">
            <a:off x="322526" y="3186674"/>
            <a:ext cx="17642949" cy="6071626"/>
          </a:xfrm>
          <a:prstGeom prst="rect">
            <a:avLst/>
          </a:prstGeom>
        </p:spPr>
        <p:txBody>
          <a:bodyPr anchor="t" rtlCol="false" tIns="0" lIns="0" bIns="0" rIns="0">
            <a:spAutoFit/>
          </a:bodyPr>
          <a:lstStyle/>
          <a:p>
            <a:pPr algn="just" marL="631601" indent="-315801" lvl="1">
              <a:lnSpc>
                <a:spcPts val="4095"/>
              </a:lnSpc>
              <a:buFont typeface="Arial"/>
              <a:buChar char="•"/>
            </a:pPr>
            <a:r>
              <a:rPr lang="en-US" sz="2925">
                <a:solidFill>
                  <a:srgbClr val="000000"/>
                </a:solidFill>
                <a:latin typeface="Fira Sans Bold"/>
              </a:rPr>
              <a:t>Handling Stock Splits:</a:t>
            </a:r>
          </a:p>
          <a:p>
            <a:pPr algn="just">
              <a:lnSpc>
                <a:spcPts val="4095"/>
              </a:lnSpc>
            </a:pPr>
            <a:r>
              <a:rPr lang="en-US" sz="2925">
                <a:solidFill>
                  <a:srgbClr val="000000"/>
                </a:solidFill>
                <a:latin typeface="Fira Sans Light"/>
              </a:rPr>
              <a:t>One of the significant challenges we encountered was dealing with stock splits present in the Bhavcopy data. These stock splits can distort the accuracy of predictions. Addressing this issue was crucial for ensuring the reliability of our forecasts.</a:t>
            </a:r>
          </a:p>
          <a:p>
            <a:pPr algn="just" marL="631601" indent="-315801" lvl="1">
              <a:lnSpc>
                <a:spcPts val="4095"/>
              </a:lnSpc>
              <a:buFont typeface="Arial"/>
              <a:buChar char="•"/>
            </a:pPr>
            <a:r>
              <a:rPr lang="en-US" sz="2925">
                <a:solidFill>
                  <a:srgbClr val="000000"/>
                </a:solidFill>
                <a:latin typeface="Fira Sans Bold"/>
              </a:rPr>
              <a:t>Optimizing ML Algorithm Selection:</a:t>
            </a:r>
          </a:p>
          <a:p>
            <a:pPr algn="just">
              <a:lnSpc>
                <a:spcPts val="4095"/>
              </a:lnSpc>
            </a:pPr>
            <a:r>
              <a:rPr lang="en-US" sz="2925">
                <a:solidFill>
                  <a:srgbClr val="000000"/>
                </a:solidFill>
                <a:latin typeface="Fira Sans Light"/>
              </a:rPr>
              <a:t>The process of selecting the most suitable Machine Learning algorithm was an iterative one. We faced the challenge of fine-tuning and optimizing our choice through multiple trial-and-error cycles. Our goal was to identify an algorithm that consistently produced the lowest Root Mean Square Error (RMSE) values.</a:t>
            </a:r>
          </a:p>
          <a:p>
            <a:pPr algn="just" marL="631601" indent="-315801" lvl="1">
              <a:lnSpc>
                <a:spcPts val="4095"/>
              </a:lnSpc>
              <a:buFont typeface="Arial"/>
              <a:buChar char="•"/>
            </a:pPr>
            <a:r>
              <a:rPr lang="en-US" sz="2925">
                <a:solidFill>
                  <a:srgbClr val="000000"/>
                </a:solidFill>
                <a:latin typeface="Fira Sans Bold"/>
              </a:rPr>
              <a:t>Complexity of Web Scraping:</a:t>
            </a:r>
          </a:p>
          <a:p>
            <a:pPr algn="just">
              <a:lnSpc>
                <a:spcPts val="3841"/>
              </a:lnSpc>
            </a:pPr>
            <a:r>
              <a:rPr lang="en-US" sz="2743">
                <a:solidFill>
                  <a:srgbClr val="000000"/>
                </a:solidFill>
                <a:latin typeface="Fira Sans Light"/>
              </a:rPr>
              <a:t>Web scraping data from the Moneycontrol website, especially for the current day, presented its own set of challenges. It required time and effort to overcome intricacies and intricacies associated with web scraping, ensuring the data we obtained was accurate and up-to-date.</a:t>
            </a:r>
          </a:p>
        </p:txBody>
      </p:sp>
      <p:grpSp>
        <p:nvGrpSpPr>
          <p:cNvPr name="Group 5" id="5"/>
          <p:cNvGrpSpPr/>
          <p:nvPr/>
        </p:nvGrpSpPr>
        <p:grpSpPr>
          <a:xfrm rot="0">
            <a:off x="13660090" y="-135282"/>
            <a:ext cx="4201515" cy="3638531"/>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7" id="7"/>
          <p:cNvGrpSpPr/>
          <p:nvPr/>
        </p:nvGrpSpPr>
        <p:grpSpPr>
          <a:xfrm rot="0">
            <a:off x="13243939" y="-956153"/>
            <a:ext cx="2481390" cy="2148895"/>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9.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709633" y="2008539"/>
            <a:ext cx="6680758" cy="1989639"/>
          </a:xfrm>
          <a:prstGeom prst="rect">
            <a:avLst/>
          </a:prstGeom>
        </p:spPr>
        <p:txBody>
          <a:bodyPr anchor="t" rtlCol="false" tIns="0" lIns="0" bIns="0" rIns="0">
            <a:spAutoFit/>
          </a:bodyPr>
          <a:lstStyle/>
          <a:p>
            <a:pPr>
              <a:lnSpc>
                <a:spcPts val="8626"/>
              </a:lnSpc>
            </a:pPr>
            <a:r>
              <a:rPr lang="en-US" sz="6635" spc="-66">
                <a:solidFill>
                  <a:srgbClr val="000000"/>
                </a:solidFill>
                <a:latin typeface="Fira Sans Medium"/>
              </a:rPr>
              <a:t>Results</a:t>
            </a:r>
          </a:p>
          <a:p>
            <a:pPr>
              <a:lnSpc>
                <a:spcPts val="7196"/>
              </a:lnSpc>
              <a:spcBef>
                <a:spcPct val="0"/>
              </a:spcBef>
            </a:pPr>
          </a:p>
        </p:txBody>
      </p:sp>
      <p:sp>
        <p:nvSpPr>
          <p:cNvPr name="TextBox 3" id="3"/>
          <p:cNvSpPr txBox="true"/>
          <p:nvPr/>
        </p:nvSpPr>
        <p:spPr>
          <a:xfrm rot="0">
            <a:off x="15372444" y="1146232"/>
            <a:ext cx="2037457" cy="290158"/>
          </a:xfrm>
          <a:prstGeom prst="rect">
            <a:avLst/>
          </a:prstGeom>
        </p:spPr>
        <p:txBody>
          <a:bodyPr anchor="t" rtlCol="false" tIns="0" lIns="0" bIns="0" rIns="0">
            <a:spAutoFit/>
          </a:bodyPr>
          <a:lstStyle/>
          <a:p>
            <a:pPr algn="r">
              <a:lnSpc>
                <a:spcPts val="2380"/>
              </a:lnSpc>
              <a:spcBef>
                <a:spcPct val="0"/>
              </a:spcBef>
            </a:pPr>
            <a:r>
              <a:rPr lang="en-US" sz="1700">
                <a:solidFill>
                  <a:srgbClr val="F4F4F4"/>
                </a:solidFill>
                <a:latin typeface="Fira Sans"/>
              </a:rPr>
              <a:t>Back to Agenda Page</a:t>
            </a:r>
          </a:p>
        </p:txBody>
      </p:sp>
      <p:sp>
        <p:nvSpPr>
          <p:cNvPr name="TextBox 4" id="4"/>
          <p:cNvSpPr txBox="true"/>
          <p:nvPr/>
        </p:nvSpPr>
        <p:spPr>
          <a:xfrm rot="0">
            <a:off x="630817" y="4293470"/>
            <a:ext cx="17026366" cy="3919220"/>
          </a:xfrm>
          <a:prstGeom prst="rect">
            <a:avLst/>
          </a:prstGeom>
        </p:spPr>
        <p:txBody>
          <a:bodyPr anchor="t" rtlCol="false" tIns="0" lIns="0" bIns="0" rIns="0">
            <a:spAutoFit/>
          </a:bodyPr>
          <a:lstStyle/>
          <a:p>
            <a:pPr>
              <a:lnSpc>
                <a:spcPts val="4480"/>
              </a:lnSpc>
            </a:pPr>
            <a:r>
              <a:rPr lang="en-US" sz="3200">
                <a:solidFill>
                  <a:srgbClr val="000000"/>
                </a:solidFill>
                <a:latin typeface="Fira Sans Light"/>
              </a:rPr>
              <a:t>Every day, our system sends email notifications to our clients. These emails contain valuable stock price predictions. The predictions provided include:</a:t>
            </a:r>
          </a:p>
          <a:p>
            <a:pPr marL="690881" indent="-345440" lvl="1">
              <a:lnSpc>
                <a:spcPts val="4480"/>
              </a:lnSpc>
              <a:buFont typeface="Arial"/>
              <a:buChar char="•"/>
            </a:pPr>
            <a:r>
              <a:rPr lang="en-US" sz="3200">
                <a:solidFill>
                  <a:srgbClr val="000000"/>
                </a:solidFill>
                <a:latin typeface="Fira Sans Light"/>
              </a:rPr>
              <a:t>HighestInNext_1week: The projected highest stock price for the upcoming 1 week.</a:t>
            </a:r>
          </a:p>
          <a:p>
            <a:pPr marL="690881" indent="-345440" lvl="1">
              <a:lnSpc>
                <a:spcPts val="4480"/>
              </a:lnSpc>
              <a:buFont typeface="Arial"/>
              <a:buChar char="•"/>
            </a:pPr>
            <a:r>
              <a:rPr lang="en-US" sz="3200">
                <a:solidFill>
                  <a:srgbClr val="000000"/>
                </a:solidFill>
                <a:latin typeface="Fira Sans Light"/>
              </a:rPr>
              <a:t>HighestInNext_2weeks: The projected highest stock price for the upcoming 2 weeks.</a:t>
            </a:r>
          </a:p>
          <a:p>
            <a:pPr marL="690881" indent="-345440" lvl="1">
              <a:lnSpc>
                <a:spcPts val="4480"/>
              </a:lnSpc>
              <a:buFont typeface="Arial"/>
              <a:buChar char="•"/>
            </a:pPr>
            <a:r>
              <a:rPr lang="en-US" sz="3200">
                <a:solidFill>
                  <a:srgbClr val="000000"/>
                </a:solidFill>
                <a:latin typeface="Fira Sans Light"/>
              </a:rPr>
              <a:t>LowestInNext_1week: The projected lowest stock price for the upcoming 1 week.</a:t>
            </a:r>
          </a:p>
          <a:p>
            <a:pPr marL="690881" indent="-345440" lvl="1">
              <a:lnSpc>
                <a:spcPts val="4480"/>
              </a:lnSpc>
              <a:buFont typeface="Arial"/>
              <a:buChar char="•"/>
            </a:pPr>
            <a:r>
              <a:rPr lang="en-US" sz="3200">
                <a:solidFill>
                  <a:srgbClr val="000000"/>
                </a:solidFill>
                <a:latin typeface="Fira Sans Light"/>
              </a:rPr>
              <a:t>LowestInNext_2weeks: The projected lowest stock price for the upcoming 2 weeks.</a:t>
            </a:r>
          </a:p>
          <a:p>
            <a:pPr algn="ctr">
              <a:lnSpc>
                <a:spcPts val="4480"/>
              </a:lnSpc>
              <a:spcBef>
                <a:spcPct val="0"/>
              </a:spcBef>
            </a:pPr>
          </a:p>
        </p:txBody>
      </p:sp>
      <p:grpSp>
        <p:nvGrpSpPr>
          <p:cNvPr name="Group 5" id="5"/>
          <p:cNvGrpSpPr/>
          <p:nvPr/>
        </p:nvGrpSpPr>
        <p:grpSpPr>
          <a:xfrm rot="0">
            <a:off x="13660090" y="-135282"/>
            <a:ext cx="4201515" cy="3638531"/>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7" id="7"/>
          <p:cNvGrpSpPr/>
          <p:nvPr/>
        </p:nvGrpSpPr>
        <p:grpSpPr>
          <a:xfrm rot="0">
            <a:off x="13243939" y="-956153"/>
            <a:ext cx="2481390" cy="2148895"/>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DAFq3O8Zxv8</dc:identifier>
  <dcterms:modified xsi:type="dcterms:W3CDTF">2011-08-01T06:04:30Z</dcterms:modified>
  <cp:revision>1</cp:revision>
  <dc:title>Stock-market-project</dc:title>
</cp:coreProperties>
</file>

<file path=docProps/thumbnail.jpeg>
</file>